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1" r:id="rId1"/>
  </p:sldMasterIdLst>
  <p:notesMasterIdLst>
    <p:notesMasterId r:id="rId13"/>
  </p:notesMasterIdLst>
  <p:sldIdLst>
    <p:sldId id="256" r:id="rId2"/>
    <p:sldId id="311" r:id="rId3"/>
    <p:sldId id="345" r:id="rId4"/>
    <p:sldId id="346" r:id="rId5"/>
    <p:sldId id="336" r:id="rId6"/>
    <p:sldId id="338" r:id="rId7"/>
    <p:sldId id="340" r:id="rId8"/>
    <p:sldId id="341" r:id="rId9"/>
    <p:sldId id="342" r:id="rId10"/>
    <p:sldId id="343" r:id="rId11"/>
    <p:sldId id="344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8C99B5-66AB-4D57-BB02-AB7A7EF50C65}">
  <a:tblStyle styleId="{218C99B5-66AB-4D57-BB02-AB7A7EF50C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49" autoAdjust="0"/>
    <p:restoredTop sz="95226" autoAdjust="0"/>
  </p:normalViewPr>
  <p:slideViewPr>
    <p:cSldViewPr snapToGrid="0">
      <p:cViewPr varScale="1">
        <p:scale>
          <a:sx n="106" d="100"/>
          <a:sy n="106" d="100"/>
        </p:scale>
        <p:origin x="677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4257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908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1d5f37ab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1d5f37ab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5053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5236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8165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636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0124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914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1145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5461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-34050"/>
            <a:ext cx="9197998" cy="52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-8160925" y="2492097"/>
            <a:ext cx="20312607" cy="6966062"/>
          </a:xfrm>
          <a:custGeom>
            <a:avLst/>
            <a:gdLst/>
            <a:ahLst/>
            <a:cxnLst/>
            <a:rect l="l" t="t" r="r" b="b"/>
            <a:pathLst>
              <a:path w="77346" h="32589" extrusionOk="0">
                <a:moveTo>
                  <a:pt x="64393" y="1"/>
                </a:moveTo>
                <a:cubicBezTo>
                  <a:pt x="62833" y="1"/>
                  <a:pt x="61318" y="650"/>
                  <a:pt x="59834" y="1552"/>
                </a:cubicBezTo>
                <a:cubicBezTo>
                  <a:pt x="57755" y="2810"/>
                  <a:pt x="55909" y="4247"/>
                  <a:pt x="53901" y="5612"/>
                </a:cubicBezTo>
                <a:cubicBezTo>
                  <a:pt x="52001" y="6905"/>
                  <a:pt x="50369" y="8770"/>
                  <a:pt x="48129" y="9546"/>
                </a:cubicBezTo>
                <a:cubicBezTo>
                  <a:pt x="47078" y="9909"/>
                  <a:pt x="46009" y="10064"/>
                  <a:pt x="44937" y="10064"/>
                </a:cubicBezTo>
                <a:cubicBezTo>
                  <a:pt x="41771" y="10064"/>
                  <a:pt x="38587" y="8711"/>
                  <a:pt x="35801" y="7378"/>
                </a:cubicBezTo>
                <a:cubicBezTo>
                  <a:pt x="32823" y="5945"/>
                  <a:pt x="30176" y="4807"/>
                  <a:pt x="26932" y="4807"/>
                </a:cubicBezTo>
                <a:cubicBezTo>
                  <a:pt x="26560" y="4807"/>
                  <a:pt x="26180" y="4822"/>
                  <a:pt x="25791" y="4853"/>
                </a:cubicBezTo>
                <a:cubicBezTo>
                  <a:pt x="23008" y="5076"/>
                  <a:pt x="20590" y="7315"/>
                  <a:pt x="17726" y="7735"/>
                </a:cubicBezTo>
                <a:cubicBezTo>
                  <a:pt x="17461" y="7773"/>
                  <a:pt x="17196" y="7792"/>
                  <a:pt x="16932" y="7792"/>
                </a:cubicBezTo>
                <a:cubicBezTo>
                  <a:pt x="14331" y="7792"/>
                  <a:pt x="11780" y="6034"/>
                  <a:pt x="9626" y="4746"/>
                </a:cubicBezTo>
                <a:cubicBezTo>
                  <a:pt x="7920" y="3718"/>
                  <a:pt x="5733" y="2836"/>
                  <a:pt x="3624" y="2836"/>
                </a:cubicBezTo>
                <a:cubicBezTo>
                  <a:pt x="2346" y="2836"/>
                  <a:pt x="1097" y="3159"/>
                  <a:pt x="0" y="3970"/>
                </a:cubicBezTo>
                <a:lnTo>
                  <a:pt x="0" y="32589"/>
                </a:lnTo>
                <a:lnTo>
                  <a:pt x="77346" y="32589"/>
                </a:lnTo>
                <a:lnTo>
                  <a:pt x="77346" y="5299"/>
                </a:lnTo>
                <a:lnTo>
                  <a:pt x="75883" y="5299"/>
                </a:lnTo>
                <a:cubicBezTo>
                  <a:pt x="75795" y="5307"/>
                  <a:pt x="75706" y="5310"/>
                  <a:pt x="75617" y="5310"/>
                </a:cubicBezTo>
                <a:cubicBezTo>
                  <a:pt x="75047" y="5310"/>
                  <a:pt x="74445" y="5170"/>
                  <a:pt x="73983" y="4969"/>
                </a:cubicBezTo>
                <a:cubicBezTo>
                  <a:pt x="71413" y="3872"/>
                  <a:pt x="69308" y="1722"/>
                  <a:pt x="66783" y="544"/>
                </a:cubicBezTo>
                <a:cubicBezTo>
                  <a:pt x="65974" y="165"/>
                  <a:pt x="65178" y="1"/>
                  <a:pt x="64393" y="1"/>
                </a:cubicBezTo>
                <a:close/>
              </a:path>
            </a:pathLst>
          </a:custGeom>
          <a:gradFill>
            <a:gsLst>
              <a:gs pos="0">
                <a:srgbClr val="54CDCE">
                  <a:alpha val="54509"/>
                </a:srgbClr>
              </a:gs>
              <a:gs pos="49000">
                <a:srgbClr val="54CDCE">
                  <a:alpha val="26666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3">
            <a:alphaModFix amt="40000"/>
          </a:blip>
          <a:srcRect t="54275"/>
          <a:stretch/>
        </p:blipFill>
        <p:spPr>
          <a:xfrm>
            <a:off x="-795700" y="2702075"/>
            <a:ext cx="10131360" cy="260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4">
            <a:alphaModFix amt="38000"/>
          </a:blip>
          <a:stretch>
            <a:fillRect/>
          </a:stretch>
        </p:blipFill>
        <p:spPr>
          <a:xfrm rot="-9408632" flipH="1">
            <a:off x="4525326" y="-1181201"/>
            <a:ext cx="7302600" cy="375114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678950" y="539400"/>
            <a:ext cx="5527800" cy="23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 b="0">
                <a:solidFill>
                  <a:schemeClr val="lt2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3100" y="2935200"/>
            <a:ext cx="3693000" cy="438900"/>
          </a:xfrm>
          <a:prstGeom prst="rect">
            <a:avLst/>
          </a:prstGeom>
          <a:gradFill>
            <a:gsLst>
              <a:gs pos="0">
                <a:schemeClr val="dk1"/>
              </a:gs>
              <a:gs pos="28000">
                <a:schemeClr val="dk1"/>
              </a:gs>
              <a:gs pos="70000">
                <a:schemeClr val="lt1"/>
              </a:gs>
              <a:gs pos="100000">
                <a:srgbClr val="004F9F"/>
              </a:gs>
            </a:gsLst>
            <a:lin ang="18900732" scaled="0"/>
          </a:gra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chemeClr val="dk1"/>
            </a:gs>
            <a:gs pos="28000">
              <a:schemeClr val="dk1"/>
            </a:gs>
            <a:gs pos="70000">
              <a:schemeClr val="lt1"/>
            </a:gs>
            <a:gs pos="100000">
              <a:schemeClr val="dk2"/>
            </a:gs>
          </a:gsLst>
          <a:lin ang="8100019" scaled="0"/>
        </a:gra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6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-34050"/>
            <a:ext cx="9197998" cy="52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6"/>
          <p:cNvSpPr/>
          <p:nvPr/>
        </p:nvSpPr>
        <p:spPr>
          <a:xfrm rot="10800000" flipH="1">
            <a:off x="-6561275" y="-5242318"/>
            <a:ext cx="15732267" cy="8849520"/>
          </a:xfrm>
          <a:custGeom>
            <a:avLst/>
            <a:gdLst/>
            <a:ahLst/>
            <a:cxnLst/>
            <a:rect l="l" t="t" r="r" b="b"/>
            <a:pathLst>
              <a:path w="77355" h="34842" extrusionOk="0">
                <a:moveTo>
                  <a:pt x="2402" y="1"/>
                </a:moveTo>
                <a:cubicBezTo>
                  <a:pt x="1606" y="1"/>
                  <a:pt x="803" y="24"/>
                  <a:pt x="1" y="32"/>
                </a:cubicBezTo>
                <a:lnTo>
                  <a:pt x="1" y="34842"/>
                </a:lnTo>
                <a:lnTo>
                  <a:pt x="77355" y="34842"/>
                </a:lnTo>
                <a:lnTo>
                  <a:pt x="77355" y="2120"/>
                </a:lnTo>
                <a:cubicBezTo>
                  <a:pt x="76968" y="2084"/>
                  <a:pt x="76559" y="2062"/>
                  <a:pt x="76157" y="2062"/>
                </a:cubicBezTo>
                <a:cubicBezTo>
                  <a:pt x="75343" y="2062"/>
                  <a:pt x="74556" y="2151"/>
                  <a:pt x="74036" y="2396"/>
                </a:cubicBezTo>
                <a:cubicBezTo>
                  <a:pt x="73082" y="2842"/>
                  <a:pt x="72091" y="4038"/>
                  <a:pt x="71387" y="4841"/>
                </a:cubicBezTo>
                <a:cubicBezTo>
                  <a:pt x="69656" y="6830"/>
                  <a:pt x="68247" y="9212"/>
                  <a:pt x="65936" y="10639"/>
                </a:cubicBezTo>
                <a:cubicBezTo>
                  <a:pt x="64481" y="11537"/>
                  <a:pt x="62517" y="12021"/>
                  <a:pt x="60573" y="12021"/>
                </a:cubicBezTo>
                <a:cubicBezTo>
                  <a:pt x="59061" y="12021"/>
                  <a:pt x="57560" y="11729"/>
                  <a:pt x="56319" y="11112"/>
                </a:cubicBezTo>
                <a:cubicBezTo>
                  <a:pt x="53670" y="9792"/>
                  <a:pt x="50886" y="7954"/>
                  <a:pt x="47889" y="7570"/>
                </a:cubicBezTo>
                <a:cubicBezTo>
                  <a:pt x="47238" y="7485"/>
                  <a:pt x="46603" y="7443"/>
                  <a:pt x="45980" y="7443"/>
                </a:cubicBezTo>
                <a:cubicBezTo>
                  <a:pt x="43938" y="7443"/>
                  <a:pt x="42026" y="7895"/>
                  <a:pt x="40118" y="8757"/>
                </a:cubicBezTo>
                <a:cubicBezTo>
                  <a:pt x="36149" y="10541"/>
                  <a:pt x="32464" y="12896"/>
                  <a:pt x="28646" y="14993"/>
                </a:cubicBezTo>
                <a:cubicBezTo>
                  <a:pt x="26474" y="16174"/>
                  <a:pt x="23560" y="18381"/>
                  <a:pt x="20968" y="18381"/>
                </a:cubicBezTo>
                <a:cubicBezTo>
                  <a:pt x="19685" y="18381"/>
                  <a:pt x="18481" y="17840"/>
                  <a:pt x="17486" y="16366"/>
                </a:cubicBezTo>
                <a:cubicBezTo>
                  <a:pt x="15737" y="13788"/>
                  <a:pt x="15479" y="10461"/>
                  <a:pt x="14024" y="7713"/>
                </a:cubicBezTo>
                <a:cubicBezTo>
                  <a:pt x="12615" y="5055"/>
                  <a:pt x="10768" y="2468"/>
                  <a:pt x="8092" y="1067"/>
                </a:cubicBezTo>
                <a:cubicBezTo>
                  <a:pt x="6339" y="149"/>
                  <a:pt x="4394" y="1"/>
                  <a:pt x="2402" y="1"/>
                </a:cubicBezTo>
                <a:close/>
              </a:path>
            </a:pathLst>
          </a:custGeom>
          <a:gradFill>
            <a:gsLst>
              <a:gs pos="0">
                <a:srgbClr val="54CDCE">
                  <a:alpha val="54509"/>
                </a:srgbClr>
              </a:gs>
              <a:gs pos="49000">
                <a:srgbClr val="54CDCE">
                  <a:alpha val="26666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" name="Google Shape;44;p6"/>
          <p:cNvPicPr preferRelativeResize="0"/>
          <p:nvPr/>
        </p:nvPicPr>
        <p:blipFill>
          <a:blip r:embed="rId3">
            <a:alphaModFix amt="38000"/>
          </a:blip>
          <a:stretch>
            <a:fillRect/>
          </a:stretch>
        </p:blipFill>
        <p:spPr>
          <a:xfrm rot="-1391368">
            <a:off x="-2016499" y="-1868173"/>
            <a:ext cx="7302600" cy="37511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 amt="38000"/>
          </a:blip>
          <a:stretch>
            <a:fillRect/>
          </a:stretch>
        </p:blipFill>
        <p:spPr>
          <a:xfrm rot="6771885">
            <a:off x="3858900" y="2255580"/>
            <a:ext cx="9144006" cy="4697019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1"/>
            </a:gs>
            <a:gs pos="28000">
              <a:schemeClr val="dk1"/>
            </a:gs>
            <a:gs pos="70000">
              <a:schemeClr val="lt1"/>
            </a:gs>
            <a:gs pos="100000">
              <a:schemeClr val="dk2"/>
            </a:gs>
          </a:gsLst>
          <a:lin ang="8100019" scaled="0"/>
        </a:gra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9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-34050"/>
            <a:ext cx="9197998" cy="52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/>
          <p:nvPr/>
        </p:nvSpPr>
        <p:spPr>
          <a:xfrm flipH="1">
            <a:off x="-3048064" y="2476198"/>
            <a:ext cx="20630499" cy="7075072"/>
          </a:xfrm>
          <a:custGeom>
            <a:avLst/>
            <a:gdLst/>
            <a:ahLst/>
            <a:cxnLst/>
            <a:rect l="l" t="t" r="r" b="b"/>
            <a:pathLst>
              <a:path w="77346" h="32589" extrusionOk="0">
                <a:moveTo>
                  <a:pt x="64393" y="1"/>
                </a:moveTo>
                <a:cubicBezTo>
                  <a:pt x="62833" y="1"/>
                  <a:pt x="61318" y="650"/>
                  <a:pt x="59834" y="1552"/>
                </a:cubicBezTo>
                <a:cubicBezTo>
                  <a:pt x="57755" y="2810"/>
                  <a:pt x="55909" y="4247"/>
                  <a:pt x="53901" y="5612"/>
                </a:cubicBezTo>
                <a:cubicBezTo>
                  <a:pt x="52001" y="6905"/>
                  <a:pt x="50369" y="8770"/>
                  <a:pt x="48129" y="9546"/>
                </a:cubicBezTo>
                <a:cubicBezTo>
                  <a:pt x="47078" y="9909"/>
                  <a:pt x="46009" y="10064"/>
                  <a:pt x="44937" y="10064"/>
                </a:cubicBezTo>
                <a:cubicBezTo>
                  <a:pt x="41771" y="10064"/>
                  <a:pt x="38587" y="8711"/>
                  <a:pt x="35801" y="7378"/>
                </a:cubicBezTo>
                <a:cubicBezTo>
                  <a:pt x="32823" y="5945"/>
                  <a:pt x="30176" y="4807"/>
                  <a:pt x="26932" y="4807"/>
                </a:cubicBezTo>
                <a:cubicBezTo>
                  <a:pt x="26560" y="4807"/>
                  <a:pt x="26180" y="4822"/>
                  <a:pt x="25791" y="4853"/>
                </a:cubicBezTo>
                <a:cubicBezTo>
                  <a:pt x="23008" y="5076"/>
                  <a:pt x="20590" y="7315"/>
                  <a:pt x="17726" y="7735"/>
                </a:cubicBezTo>
                <a:cubicBezTo>
                  <a:pt x="17461" y="7773"/>
                  <a:pt x="17196" y="7792"/>
                  <a:pt x="16932" y="7792"/>
                </a:cubicBezTo>
                <a:cubicBezTo>
                  <a:pt x="14331" y="7792"/>
                  <a:pt x="11780" y="6034"/>
                  <a:pt x="9626" y="4746"/>
                </a:cubicBezTo>
                <a:cubicBezTo>
                  <a:pt x="7920" y="3718"/>
                  <a:pt x="5733" y="2836"/>
                  <a:pt x="3624" y="2836"/>
                </a:cubicBezTo>
                <a:cubicBezTo>
                  <a:pt x="2346" y="2836"/>
                  <a:pt x="1097" y="3159"/>
                  <a:pt x="0" y="3970"/>
                </a:cubicBezTo>
                <a:lnTo>
                  <a:pt x="0" y="32589"/>
                </a:lnTo>
                <a:lnTo>
                  <a:pt x="77346" y="32589"/>
                </a:lnTo>
                <a:lnTo>
                  <a:pt x="77346" y="5299"/>
                </a:lnTo>
                <a:lnTo>
                  <a:pt x="75883" y="5299"/>
                </a:lnTo>
                <a:cubicBezTo>
                  <a:pt x="75795" y="5307"/>
                  <a:pt x="75706" y="5310"/>
                  <a:pt x="75617" y="5310"/>
                </a:cubicBezTo>
                <a:cubicBezTo>
                  <a:pt x="75047" y="5310"/>
                  <a:pt x="74445" y="5170"/>
                  <a:pt x="73983" y="4969"/>
                </a:cubicBezTo>
                <a:cubicBezTo>
                  <a:pt x="71413" y="3872"/>
                  <a:pt x="69308" y="1722"/>
                  <a:pt x="66783" y="544"/>
                </a:cubicBezTo>
                <a:cubicBezTo>
                  <a:pt x="65974" y="165"/>
                  <a:pt x="65178" y="1"/>
                  <a:pt x="64393" y="1"/>
                </a:cubicBezTo>
                <a:close/>
              </a:path>
            </a:pathLst>
          </a:custGeom>
          <a:gradFill>
            <a:gsLst>
              <a:gs pos="0">
                <a:srgbClr val="54CDCE">
                  <a:alpha val="54509"/>
                </a:srgbClr>
              </a:gs>
              <a:gs pos="49000">
                <a:srgbClr val="54CDCE">
                  <a:alpha val="26666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9"/>
          <p:cNvSpPr/>
          <p:nvPr/>
        </p:nvSpPr>
        <p:spPr>
          <a:xfrm rot="10800000" flipH="1">
            <a:off x="-6222774" y="-5373538"/>
            <a:ext cx="15366764" cy="8643865"/>
          </a:xfrm>
          <a:custGeom>
            <a:avLst/>
            <a:gdLst/>
            <a:ahLst/>
            <a:cxnLst/>
            <a:rect l="l" t="t" r="r" b="b"/>
            <a:pathLst>
              <a:path w="77355" h="34842" extrusionOk="0">
                <a:moveTo>
                  <a:pt x="2402" y="1"/>
                </a:moveTo>
                <a:cubicBezTo>
                  <a:pt x="1606" y="1"/>
                  <a:pt x="803" y="24"/>
                  <a:pt x="1" y="32"/>
                </a:cubicBezTo>
                <a:lnTo>
                  <a:pt x="1" y="34842"/>
                </a:lnTo>
                <a:lnTo>
                  <a:pt x="77355" y="34842"/>
                </a:lnTo>
                <a:lnTo>
                  <a:pt x="77355" y="2120"/>
                </a:lnTo>
                <a:cubicBezTo>
                  <a:pt x="76968" y="2084"/>
                  <a:pt x="76559" y="2062"/>
                  <a:pt x="76157" y="2062"/>
                </a:cubicBezTo>
                <a:cubicBezTo>
                  <a:pt x="75343" y="2062"/>
                  <a:pt x="74556" y="2151"/>
                  <a:pt x="74036" y="2396"/>
                </a:cubicBezTo>
                <a:cubicBezTo>
                  <a:pt x="73082" y="2842"/>
                  <a:pt x="72091" y="4038"/>
                  <a:pt x="71387" y="4841"/>
                </a:cubicBezTo>
                <a:cubicBezTo>
                  <a:pt x="69656" y="6830"/>
                  <a:pt x="68247" y="9212"/>
                  <a:pt x="65936" y="10639"/>
                </a:cubicBezTo>
                <a:cubicBezTo>
                  <a:pt x="64481" y="11537"/>
                  <a:pt x="62517" y="12021"/>
                  <a:pt x="60573" y="12021"/>
                </a:cubicBezTo>
                <a:cubicBezTo>
                  <a:pt x="59061" y="12021"/>
                  <a:pt x="57560" y="11729"/>
                  <a:pt x="56319" y="11112"/>
                </a:cubicBezTo>
                <a:cubicBezTo>
                  <a:pt x="53670" y="9792"/>
                  <a:pt x="50886" y="7954"/>
                  <a:pt x="47889" y="7570"/>
                </a:cubicBezTo>
                <a:cubicBezTo>
                  <a:pt x="47238" y="7485"/>
                  <a:pt x="46603" y="7443"/>
                  <a:pt x="45980" y="7443"/>
                </a:cubicBezTo>
                <a:cubicBezTo>
                  <a:pt x="43938" y="7443"/>
                  <a:pt x="42026" y="7895"/>
                  <a:pt x="40118" y="8757"/>
                </a:cubicBezTo>
                <a:cubicBezTo>
                  <a:pt x="36149" y="10541"/>
                  <a:pt x="32464" y="12896"/>
                  <a:pt x="28646" y="14993"/>
                </a:cubicBezTo>
                <a:cubicBezTo>
                  <a:pt x="26474" y="16174"/>
                  <a:pt x="23560" y="18381"/>
                  <a:pt x="20968" y="18381"/>
                </a:cubicBezTo>
                <a:cubicBezTo>
                  <a:pt x="19685" y="18381"/>
                  <a:pt x="18481" y="17840"/>
                  <a:pt x="17486" y="16366"/>
                </a:cubicBezTo>
                <a:cubicBezTo>
                  <a:pt x="15737" y="13788"/>
                  <a:pt x="15479" y="10461"/>
                  <a:pt x="14024" y="7713"/>
                </a:cubicBezTo>
                <a:cubicBezTo>
                  <a:pt x="12615" y="5055"/>
                  <a:pt x="10768" y="2468"/>
                  <a:pt x="8092" y="1067"/>
                </a:cubicBezTo>
                <a:cubicBezTo>
                  <a:pt x="6339" y="149"/>
                  <a:pt x="4394" y="1"/>
                  <a:pt x="2402" y="1"/>
                </a:cubicBezTo>
                <a:close/>
              </a:path>
            </a:pathLst>
          </a:custGeom>
          <a:gradFill>
            <a:gsLst>
              <a:gs pos="0">
                <a:srgbClr val="54CDCE">
                  <a:alpha val="54509"/>
                </a:srgbClr>
              </a:gs>
              <a:gs pos="49000">
                <a:srgbClr val="54CDCE">
                  <a:alpha val="26666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" name="Google Shape;66;p9"/>
          <p:cNvPicPr preferRelativeResize="0"/>
          <p:nvPr/>
        </p:nvPicPr>
        <p:blipFill rotWithShape="1">
          <a:blip r:embed="rId3">
            <a:alphaModFix amt="40000"/>
          </a:blip>
          <a:srcRect t="54275"/>
          <a:stretch/>
        </p:blipFill>
        <p:spPr>
          <a:xfrm rot="10800000">
            <a:off x="87" y="0"/>
            <a:ext cx="9144000" cy="2351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>
          <a:blip r:embed="rId4">
            <a:alphaModFix amt="38000"/>
          </a:blip>
          <a:stretch>
            <a:fillRect/>
          </a:stretch>
        </p:blipFill>
        <p:spPr>
          <a:xfrm rot="-1391368">
            <a:off x="3790226" y="2514352"/>
            <a:ext cx="7302600" cy="37511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9"/>
          <p:cNvPicPr preferRelativeResize="0"/>
          <p:nvPr/>
        </p:nvPicPr>
        <p:blipFill>
          <a:blip r:embed="rId4">
            <a:alphaModFix amt="38000"/>
          </a:blip>
          <a:stretch>
            <a:fillRect/>
          </a:stretch>
        </p:blipFill>
        <p:spPr>
          <a:xfrm rot="2699995">
            <a:off x="-1985723" y="3498802"/>
            <a:ext cx="7302599" cy="375114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2088300" y="1431500"/>
            <a:ext cx="4967400" cy="15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1"/>
          </p:nvPr>
        </p:nvSpPr>
        <p:spPr>
          <a:xfrm>
            <a:off x="2088300" y="2989900"/>
            <a:ext cx="4967400" cy="722100"/>
          </a:xfrm>
          <a:prstGeom prst="rect">
            <a:avLst/>
          </a:prstGeom>
          <a:gradFill>
            <a:gsLst>
              <a:gs pos="0">
                <a:schemeClr val="dk1"/>
              </a:gs>
              <a:gs pos="28000">
                <a:schemeClr val="dk1"/>
              </a:gs>
              <a:gs pos="70000">
                <a:schemeClr val="lt1"/>
              </a:gs>
              <a:gs pos="100000">
                <a:srgbClr val="004F9F"/>
              </a:gs>
            </a:gsLst>
            <a:lin ang="18900732" scaled="0"/>
          </a:gra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31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-34050"/>
            <a:ext cx="9197998" cy="52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1"/>
          <p:cNvSpPr/>
          <p:nvPr/>
        </p:nvSpPr>
        <p:spPr>
          <a:xfrm rot="10800000" flipH="1">
            <a:off x="-6561275" y="-5242318"/>
            <a:ext cx="15732267" cy="8849520"/>
          </a:xfrm>
          <a:custGeom>
            <a:avLst/>
            <a:gdLst/>
            <a:ahLst/>
            <a:cxnLst/>
            <a:rect l="l" t="t" r="r" b="b"/>
            <a:pathLst>
              <a:path w="77355" h="34842" extrusionOk="0">
                <a:moveTo>
                  <a:pt x="2402" y="1"/>
                </a:moveTo>
                <a:cubicBezTo>
                  <a:pt x="1606" y="1"/>
                  <a:pt x="803" y="24"/>
                  <a:pt x="1" y="32"/>
                </a:cubicBezTo>
                <a:lnTo>
                  <a:pt x="1" y="34842"/>
                </a:lnTo>
                <a:lnTo>
                  <a:pt x="77355" y="34842"/>
                </a:lnTo>
                <a:lnTo>
                  <a:pt x="77355" y="2120"/>
                </a:lnTo>
                <a:cubicBezTo>
                  <a:pt x="76968" y="2084"/>
                  <a:pt x="76559" y="2062"/>
                  <a:pt x="76157" y="2062"/>
                </a:cubicBezTo>
                <a:cubicBezTo>
                  <a:pt x="75343" y="2062"/>
                  <a:pt x="74556" y="2151"/>
                  <a:pt x="74036" y="2396"/>
                </a:cubicBezTo>
                <a:cubicBezTo>
                  <a:pt x="73082" y="2842"/>
                  <a:pt x="72091" y="4038"/>
                  <a:pt x="71387" y="4841"/>
                </a:cubicBezTo>
                <a:cubicBezTo>
                  <a:pt x="69656" y="6830"/>
                  <a:pt x="68247" y="9212"/>
                  <a:pt x="65936" y="10639"/>
                </a:cubicBezTo>
                <a:cubicBezTo>
                  <a:pt x="64481" y="11537"/>
                  <a:pt x="62517" y="12021"/>
                  <a:pt x="60573" y="12021"/>
                </a:cubicBezTo>
                <a:cubicBezTo>
                  <a:pt x="59061" y="12021"/>
                  <a:pt x="57560" y="11729"/>
                  <a:pt x="56319" y="11112"/>
                </a:cubicBezTo>
                <a:cubicBezTo>
                  <a:pt x="53670" y="9792"/>
                  <a:pt x="50886" y="7954"/>
                  <a:pt x="47889" y="7570"/>
                </a:cubicBezTo>
                <a:cubicBezTo>
                  <a:pt x="47238" y="7485"/>
                  <a:pt x="46603" y="7443"/>
                  <a:pt x="45980" y="7443"/>
                </a:cubicBezTo>
                <a:cubicBezTo>
                  <a:pt x="43938" y="7443"/>
                  <a:pt x="42026" y="7895"/>
                  <a:pt x="40118" y="8757"/>
                </a:cubicBezTo>
                <a:cubicBezTo>
                  <a:pt x="36149" y="10541"/>
                  <a:pt x="32464" y="12896"/>
                  <a:pt x="28646" y="14993"/>
                </a:cubicBezTo>
                <a:cubicBezTo>
                  <a:pt x="26474" y="16174"/>
                  <a:pt x="23560" y="18381"/>
                  <a:pt x="20968" y="18381"/>
                </a:cubicBezTo>
                <a:cubicBezTo>
                  <a:pt x="19685" y="18381"/>
                  <a:pt x="18481" y="17840"/>
                  <a:pt x="17486" y="16366"/>
                </a:cubicBezTo>
                <a:cubicBezTo>
                  <a:pt x="15737" y="13788"/>
                  <a:pt x="15479" y="10461"/>
                  <a:pt x="14024" y="7713"/>
                </a:cubicBezTo>
                <a:cubicBezTo>
                  <a:pt x="12615" y="5055"/>
                  <a:pt x="10768" y="2468"/>
                  <a:pt x="8092" y="1067"/>
                </a:cubicBezTo>
                <a:cubicBezTo>
                  <a:pt x="6339" y="149"/>
                  <a:pt x="4394" y="1"/>
                  <a:pt x="2402" y="1"/>
                </a:cubicBezTo>
                <a:close/>
              </a:path>
            </a:pathLst>
          </a:custGeom>
          <a:gradFill>
            <a:gsLst>
              <a:gs pos="0">
                <a:srgbClr val="54CDCE">
                  <a:alpha val="54509"/>
                </a:srgbClr>
              </a:gs>
              <a:gs pos="49000">
                <a:srgbClr val="54CDCE">
                  <a:alpha val="26666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0" name="Google Shape;300;p31"/>
          <p:cNvPicPr preferRelativeResize="0"/>
          <p:nvPr/>
        </p:nvPicPr>
        <p:blipFill>
          <a:blip r:embed="rId3">
            <a:alphaModFix amt="38000"/>
          </a:blip>
          <a:stretch>
            <a:fillRect/>
          </a:stretch>
        </p:blipFill>
        <p:spPr>
          <a:xfrm rot="-1391368">
            <a:off x="-2016499" y="-1868173"/>
            <a:ext cx="7302600" cy="37511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1"/>
          <p:cNvPicPr preferRelativeResize="0"/>
          <p:nvPr/>
        </p:nvPicPr>
        <p:blipFill>
          <a:blip r:embed="rId3">
            <a:alphaModFix amt="38000"/>
          </a:blip>
          <a:stretch>
            <a:fillRect/>
          </a:stretch>
        </p:blipFill>
        <p:spPr>
          <a:xfrm rot="6771885">
            <a:off x="3858900" y="2255580"/>
            <a:ext cx="9144006" cy="4697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gradFill>
          <a:gsLst>
            <a:gs pos="0">
              <a:schemeClr val="dk1"/>
            </a:gs>
            <a:gs pos="28000">
              <a:schemeClr val="dk1"/>
            </a:gs>
            <a:gs pos="70000">
              <a:schemeClr val="lt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32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-34050"/>
            <a:ext cx="9197998" cy="52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2"/>
          <p:cNvSpPr/>
          <p:nvPr/>
        </p:nvSpPr>
        <p:spPr>
          <a:xfrm>
            <a:off x="-12750" y="2663100"/>
            <a:ext cx="9156823" cy="2514469"/>
          </a:xfrm>
          <a:custGeom>
            <a:avLst/>
            <a:gdLst/>
            <a:ahLst/>
            <a:cxnLst/>
            <a:rect l="l" t="t" r="r" b="b"/>
            <a:pathLst>
              <a:path w="77356" h="21242" extrusionOk="0">
                <a:moveTo>
                  <a:pt x="77355" y="0"/>
                </a:moveTo>
                <a:cubicBezTo>
                  <a:pt x="76517" y="250"/>
                  <a:pt x="75767" y="750"/>
                  <a:pt x="74965" y="1392"/>
                </a:cubicBezTo>
                <a:cubicBezTo>
                  <a:pt x="73591" y="2489"/>
                  <a:pt x="72261" y="3461"/>
                  <a:pt x="70905" y="4621"/>
                </a:cubicBezTo>
                <a:cubicBezTo>
                  <a:pt x="68409" y="6752"/>
                  <a:pt x="66549" y="9596"/>
                  <a:pt x="63348" y="9596"/>
                </a:cubicBezTo>
                <a:cubicBezTo>
                  <a:pt x="63266" y="9596"/>
                  <a:pt x="63183" y="9594"/>
                  <a:pt x="63100" y="9590"/>
                </a:cubicBezTo>
                <a:cubicBezTo>
                  <a:pt x="61628" y="9528"/>
                  <a:pt x="60932" y="9162"/>
                  <a:pt x="59888" y="7904"/>
                </a:cubicBezTo>
                <a:cubicBezTo>
                  <a:pt x="58898" y="6718"/>
                  <a:pt x="57970" y="5870"/>
                  <a:pt x="56792" y="4960"/>
                </a:cubicBezTo>
                <a:cubicBezTo>
                  <a:pt x="55127" y="3686"/>
                  <a:pt x="53618" y="3063"/>
                  <a:pt x="51926" y="3063"/>
                </a:cubicBezTo>
                <a:cubicBezTo>
                  <a:pt x="51034" y="3063"/>
                  <a:pt x="50092" y="3236"/>
                  <a:pt x="49049" y="3577"/>
                </a:cubicBezTo>
                <a:cubicBezTo>
                  <a:pt x="45614" y="4702"/>
                  <a:pt x="42144" y="7681"/>
                  <a:pt x="39102" y="9894"/>
                </a:cubicBezTo>
                <a:cubicBezTo>
                  <a:pt x="36461" y="11812"/>
                  <a:pt x="33856" y="13533"/>
                  <a:pt x="31028" y="14889"/>
                </a:cubicBezTo>
                <a:cubicBezTo>
                  <a:pt x="29676" y="15539"/>
                  <a:pt x="28223" y="15947"/>
                  <a:pt x="26761" y="15947"/>
                </a:cubicBezTo>
                <a:cubicBezTo>
                  <a:pt x="26235" y="15947"/>
                  <a:pt x="25709" y="15895"/>
                  <a:pt x="25185" y="15781"/>
                </a:cubicBezTo>
                <a:cubicBezTo>
                  <a:pt x="23445" y="15416"/>
                  <a:pt x="21742" y="14345"/>
                  <a:pt x="20403" y="13016"/>
                </a:cubicBezTo>
                <a:cubicBezTo>
                  <a:pt x="16598" y="9226"/>
                  <a:pt x="12517" y="4906"/>
                  <a:pt x="7394" y="4906"/>
                </a:cubicBezTo>
                <a:cubicBezTo>
                  <a:pt x="6608" y="4906"/>
                  <a:pt x="5798" y="5007"/>
                  <a:pt x="4961" y="5228"/>
                </a:cubicBezTo>
                <a:cubicBezTo>
                  <a:pt x="3337" y="5656"/>
                  <a:pt x="1455" y="6843"/>
                  <a:pt x="1" y="8395"/>
                </a:cubicBezTo>
                <a:lnTo>
                  <a:pt x="1" y="21241"/>
                </a:lnTo>
                <a:lnTo>
                  <a:pt x="77355" y="21241"/>
                </a:lnTo>
                <a:lnTo>
                  <a:pt x="77355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37000">
                <a:srgbClr val="2067A6">
                  <a:alpha val="65098"/>
                </a:srgbClr>
              </a:gs>
              <a:gs pos="68000">
                <a:srgbClr val="2067A6">
                  <a:alpha val="24705"/>
                </a:srgbClr>
              </a:gs>
              <a:gs pos="100000">
                <a:srgbClr val="2067A6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5" name="Google Shape;305;p32"/>
          <p:cNvPicPr preferRelativeResize="0"/>
          <p:nvPr/>
        </p:nvPicPr>
        <p:blipFill rotWithShape="1">
          <a:blip r:embed="rId3">
            <a:alphaModFix amt="30000"/>
          </a:blip>
          <a:srcRect b="21259"/>
          <a:stretch/>
        </p:blipFill>
        <p:spPr>
          <a:xfrm rot="10800000" flipH="1">
            <a:off x="0" y="-438925"/>
            <a:ext cx="9144000" cy="320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2"/>
          <p:cNvPicPr preferRelativeResize="0"/>
          <p:nvPr/>
        </p:nvPicPr>
        <p:blipFill>
          <a:blip r:embed="rId4">
            <a:alphaModFix amt="38000"/>
          </a:blip>
          <a:stretch>
            <a:fillRect/>
          </a:stretch>
        </p:blipFill>
        <p:spPr>
          <a:xfrm rot="7433275">
            <a:off x="5752852" y="1491376"/>
            <a:ext cx="7302599" cy="3751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2"/>
          <p:cNvPicPr preferRelativeResize="0"/>
          <p:nvPr/>
        </p:nvPicPr>
        <p:blipFill>
          <a:blip r:embed="rId4">
            <a:alphaModFix amt="38000"/>
          </a:blip>
          <a:stretch>
            <a:fillRect/>
          </a:stretch>
        </p:blipFill>
        <p:spPr>
          <a:xfrm rot="4760686">
            <a:off x="-2989373" y="4478076"/>
            <a:ext cx="7302598" cy="3751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28000">
              <a:schemeClr val="dk1"/>
            </a:gs>
            <a:gs pos="70000">
              <a:schemeClr val="lt1"/>
            </a:gs>
            <a:gs pos="100000">
              <a:schemeClr val="dk2"/>
            </a:gs>
          </a:gsLst>
          <a:lin ang="18900044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Epilogue"/>
              <a:buNone/>
              <a:defRPr sz="3500">
                <a:solidFill>
                  <a:schemeClr val="lt2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ind Siliguri"/>
              <a:buChar char="●"/>
              <a:defRPr>
                <a:solidFill>
                  <a:schemeClr val="lt2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ind Siliguri"/>
              <a:buChar char="○"/>
              <a:defRPr>
                <a:solidFill>
                  <a:schemeClr val="lt2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ind Siliguri"/>
              <a:buChar char="■"/>
              <a:defRPr>
                <a:solidFill>
                  <a:schemeClr val="lt2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ind Siliguri"/>
              <a:buChar char="●"/>
              <a:defRPr>
                <a:solidFill>
                  <a:schemeClr val="lt2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ind Siliguri"/>
              <a:buChar char="○"/>
              <a:defRPr>
                <a:solidFill>
                  <a:schemeClr val="lt2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ind Siliguri"/>
              <a:buChar char="■"/>
              <a:defRPr>
                <a:solidFill>
                  <a:schemeClr val="lt2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ind Siliguri"/>
              <a:buChar char="●"/>
              <a:defRPr>
                <a:solidFill>
                  <a:schemeClr val="lt2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ind Siliguri"/>
              <a:buChar char="○"/>
              <a:defRPr>
                <a:solidFill>
                  <a:schemeClr val="lt2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Hind Siliguri"/>
              <a:buChar char="■"/>
              <a:defRPr>
                <a:solidFill>
                  <a:schemeClr val="lt2"/>
                </a:solidFill>
                <a:latin typeface="Hind Siliguri"/>
                <a:ea typeface="Hind Siliguri"/>
                <a:cs typeface="Hind Siliguri"/>
                <a:sym typeface="Hind Siligu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8" r:id="rId4"/>
    <p:sldLayoutId id="2147483677" r:id="rId5"/>
    <p:sldLayoutId id="2147483678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28000">
              <a:schemeClr val="dk1"/>
            </a:gs>
            <a:gs pos="70000">
              <a:schemeClr val="lt1"/>
            </a:gs>
            <a:gs pos="100000">
              <a:schemeClr val="dk2"/>
            </a:gs>
          </a:gsLst>
          <a:lin ang="18900044" scaled="0"/>
        </a:gra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8BFABD-8539-A3F2-6065-C5457F4B59A0}"/>
              </a:ext>
            </a:extLst>
          </p:cNvPr>
          <p:cNvSpPr txBox="1"/>
          <p:nvPr/>
        </p:nvSpPr>
        <p:spPr>
          <a:xfrm>
            <a:off x="1485900" y="1060052"/>
            <a:ext cx="6172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Unlocking Opportunities: Segmenting Customers for Breakfast Cuisine Success</a:t>
            </a:r>
            <a:endParaRPr lang="el-GR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2E835A-148C-862F-CC47-A484FD9FCDBB}"/>
              </a:ext>
            </a:extLst>
          </p:cNvPr>
          <p:cNvSpPr txBox="1"/>
          <p:nvPr/>
        </p:nvSpPr>
        <p:spPr>
          <a:xfrm>
            <a:off x="8229908" y="4248680"/>
            <a:ext cx="402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CB6F7-E173-9FB1-0701-F81D3C3CFCED}"/>
              </a:ext>
            </a:extLst>
          </p:cNvPr>
          <p:cNvSpPr txBox="1"/>
          <p:nvPr/>
        </p:nvSpPr>
        <p:spPr>
          <a:xfrm>
            <a:off x="1410415" y="78085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Analysis and Data Considerations</a:t>
            </a:r>
            <a:endParaRPr lang="el-GR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D148C8-C60D-43C8-334D-AA08EDBF4CBE}"/>
              </a:ext>
            </a:extLst>
          </p:cNvPr>
          <p:cNvSpPr txBox="1"/>
          <p:nvPr/>
        </p:nvSpPr>
        <p:spPr>
          <a:xfrm>
            <a:off x="811530" y="1051560"/>
            <a:ext cx="7520940" cy="295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Conduct an analysis of customer feedback and reviews specifically for breakfast cuisine orders to gain insights into customer preferences and satisfaction levels.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Explore the possibility of collecting demographic data to enable more granular customer segmentation and targeted marketing strategies.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Continuously monitor and analyze customer behavior and market trends to identify emerging opportunities and adapt marketing strategies accordingly.</a:t>
            </a:r>
          </a:p>
        </p:txBody>
      </p:sp>
    </p:spTree>
    <p:extLst>
      <p:ext uri="{BB962C8B-B14F-4D97-AF65-F5344CB8AC3E}">
        <p14:creationId xmlns:p14="http://schemas.microsoft.com/office/powerpoint/2010/main" val="3740899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2E835A-148C-862F-CC47-A484FD9FCDBB}"/>
              </a:ext>
            </a:extLst>
          </p:cNvPr>
          <p:cNvSpPr txBox="1"/>
          <p:nvPr/>
        </p:nvSpPr>
        <p:spPr>
          <a:xfrm>
            <a:off x="8229908" y="4248680"/>
            <a:ext cx="402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11</a:t>
            </a:r>
          </a:p>
        </p:txBody>
      </p:sp>
      <p:sp>
        <p:nvSpPr>
          <p:cNvPr id="3" name="Google Shape;326;p37">
            <a:extLst>
              <a:ext uri="{FF2B5EF4-FFF2-40B4-BE49-F238E27FC236}">
                <a16:creationId xmlns:a16="http://schemas.microsoft.com/office/drawing/2014/main" id="{CC3BC54E-109B-EDF0-8280-32E6C0B1C855}"/>
              </a:ext>
            </a:extLst>
          </p:cNvPr>
          <p:cNvSpPr txBox="1"/>
          <p:nvPr/>
        </p:nvSpPr>
        <p:spPr>
          <a:xfrm>
            <a:off x="539423" y="672779"/>
            <a:ext cx="8222694" cy="3135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algn="ctr"/>
            <a:endParaRPr lang="en-US" sz="3200" dirty="0">
              <a:solidFill>
                <a:schemeClr val="tx2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your time!</a:t>
            </a:r>
          </a:p>
        </p:txBody>
      </p:sp>
    </p:spTree>
    <p:extLst>
      <p:ext uri="{BB962C8B-B14F-4D97-AF65-F5344CB8AC3E}">
        <p14:creationId xmlns:p14="http://schemas.microsoft.com/office/powerpoint/2010/main" val="560388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1C0D00-F193-CF26-B66D-353382442080}"/>
              </a:ext>
            </a:extLst>
          </p:cNvPr>
          <p:cNvSpPr txBox="1"/>
          <p:nvPr/>
        </p:nvSpPr>
        <p:spPr>
          <a:xfrm>
            <a:off x="8222695" y="4452550"/>
            <a:ext cx="402609" cy="31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03F20D-CBD2-6085-39FE-D5B1057C1F1C}"/>
              </a:ext>
            </a:extLst>
          </p:cNvPr>
          <p:cNvSpPr txBox="1"/>
          <p:nvPr/>
        </p:nvSpPr>
        <p:spPr>
          <a:xfrm>
            <a:off x="1341835" y="78085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the Analysis</a:t>
            </a:r>
            <a:endParaRPr lang="el-GR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51BB76-06BD-3FC8-4FD5-7C463FFB52B7}"/>
              </a:ext>
            </a:extLst>
          </p:cNvPr>
          <p:cNvSpPr txBox="1"/>
          <p:nvPr/>
        </p:nvSpPr>
        <p:spPr>
          <a:xfrm>
            <a:off x="1067515" y="1195988"/>
            <a:ext cx="7155180" cy="3325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The purpose of this analysis is to segment existing customers based on their frequency and order value.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The primary objective is to identify valuable target groups for a marketing campaign focused on "Breakfast" cuisine.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The analysis and segmentation are based on provided data, which includes information about the cuisine, the value, the location of the order etc.</a:t>
            </a:r>
          </a:p>
          <a:p>
            <a:pPr algn="just">
              <a:lnSpc>
                <a:spcPct val="150000"/>
              </a:lnSpc>
            </a:pPr>
            <a:endParaRPr lang="el-GR" sz="1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921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2E835A-148C-862F-CC47-A484FD9FCDBB}"/>
              </a:ext>
            </a:extLst>
          </p:cNvPr>
          <p:cNvSpPr txBox="1"/>
          <p:nvPr/>
        </p:nvSpPr>
        <p:spPr>
          <a:xfrm>
            <a:off x="8229908" y="4446800"/>
            <a:ext cx="402609" cy="31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EEBBC-75C4-E587-06B5-5376F0C53B8F}"/>
              </a:ext>
            </a:extLst>
          </p:cNvPr>
          <p:cNvSpPr txBox="1"/>
          <p:nvPr/>
        </p:nvSpPr>
        <p:spPr>
          <a:xfrm>
            <a:off x="1483200" y="754028"/>
            <a:ext cx="6746708" cy="3366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define 4 segments based on RFM Analysis, which are: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'Best Customers’ segment with Frequency score &gt;= 2 &amp; Recency score &gt;= 2 &amp; Monetary score &gt;= 2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'Used to be loyal Customers’ segment with Frequency score &gt;= 2 &amp; Recency score &lt;= 2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'One-time Customers’ segment with Frequency = 1 (number of orders)</a:t>
            </a:r>
            <a:endParaRPr lang="el-GR" sz="1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‘Regular Customers’ segment with the remaining customers.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CB6F7-E173-9FB1-0701-F81D3C3CFCED}"/>
              </a:ext>
            </a:extLst>
          </p:cNvPr>
          <p:cNvSpPr txBox="1"/>
          <p:nvPr/>
        </p:nvSpPr>
        <p:spPr>
          <a:xfrm>
            <a:off x="1410415" y="78085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RFM Analysis for the Segmentation of the Data</a:t>
            </a:r>
            <a:endParaRPr lang="el-GR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193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2E835A-148C-862F-CC47-A484FD9FCDBB}"/>
              </a:ext>
            </a:extLst>
          </p:cNvPr>
          <p:cNvSpPr txBox="1"/>
          <p:nvPr/>
        </p:nvSpPr>
        <p:spPr>
          <a:xfrm>
            <a:off x="8229908" y="4446800"/>
            <a:ext cx="402609" cy="31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CB6F7-E173-9FB1-0701-F81D3C3CFCED}"/>
              </a:ext>
            </a:extLst>
          </p:cNvPr>
          <p:cNvSpPr txBox="1"/>
          <p:nvPr/>
        </p:nvSpPr>
        <p:spPr>
          <a:xfrm>
            <a:off x="1410415" y="78085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RFM Analysis for the Segmentation of the Data</a:t>
            </a:r>
            <a:endParaRPr lang="el-GR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Εικόνα 9" descr="Εικόνα που περιέχει κύκλος, πολυχρωμία, γραφικά, διάγραμμα&#10;&#10;Περιγραφή που δημιουργήθηκε αυτόματα">
            <a:extLst>
              <a:ext uri="{FF2B5EF4-FFF2-40B4-BE49-F238E27FC236}">
                <a16:creationId xmlns:a16="http://schemas.microsoft.com/office/drawing/2014/main" id="{27866E2F-07CB-E96B-92C2-5F93072DC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060" y="1332800"/>
            <a:ext cx="3768271" cy="2713420"/>
          </a:xfrm>
          <a:prstGeom prst="rect">
            <a:avLst/>
          </a:prstGeom>
        </p:spPr>
      </p:pic>
      <p:pic>
        <p:nvPicPr>
          <p:cNvPr id="12" name="Εικόνα 11" descr="Εικόνα που περιέχει κύκλος, πολυχρωμία, γραφικά, διάγραμμα&#10;&#10;Περιγραφή που δημιουργήθηκε αυτόματα">
            <a:extLst>
              <a:ext uri="{FF2B5EF4-FFF2-40B4-BE49-F238E27FC236}">
                <a16:creationId xmlns:a16="http://schemas.microsoft.com/office/drawing/2014/main" id="{F7B8C413-FA72-FC0C-507C-052E8C766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2449" y="1332800"/>
            <a:ext cx="4325551" cy="271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07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2E835A-148C-862F-CC47-A484FD9FCDBB}"/>
              </a:ext>
            </a:extLst>
          </p:cNvPr>
          <p:cNvSpPr txBox="1"/>
          <p:nvPr/>
        </p:nvSpPr>
        <p:spPr>
          <a:xfrm>
            <a:off x="8229908" y="4446800"/>
            <a:ext cx="402609" cy="31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CB6F7-E173-9FB1-0701-F81D3C3CFCED}"/>
              </a:ext>
            </a:extLst>
          </p:cNvPr>
          <p:cNvSpPr txBox="1"/>
          <p:nvPr/>
        </p:nvSpPr>
        <p:spPr>
          <a:xfrm>
            <a:off x="1410415" y="78085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Cuisine Preference by Customers Segments</a:t>
            </a:r>
            <a:endParaRPr lang="el-GR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C75882-AC1A-7E8B-EF5C-113D223A4E4A}"/>
              </a:ext>
            </a:extLst>
          </p:cNvPr>
          <p:cNvSpPr txBox="1"/>
          <p:nvPr/>
        </p:nvSpPr>
        <p:spPr>
          <a:xfrm>
            <a:off x="4572000" y="1362177"/>
            <a:ext cx="4255200" cy="212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The target segment for the campaign is the ‘Regular Customers’ segment, representing a significant portion of the breakfast customers, but also among all the cuisines for this segment.</a:t>
            </a:r>
          </a:p>
        </p:txBody>
      </p:sp>
      <p:pic>
        <p:nvPicPr>
          <p:cNvPr id="4" name="Εικόνα 3" descr="Εικόνα που περιέχει στιγμιότυπο οθόνης, κείμενο, πολυχρωμία, ορθογώνιο παραλληλόγραμμο&#10;&#10;Περιγραφή που δημιουργήθηκε αυτόματα">
            <a:extLst>
              <a:ext uri="{FF2B5EF4-FFF2-40B4-BE49-F238E27FC236}">
                <a16:creationId xmlns:a16="http://schemas.microsoft.com/office/drawing/2014/main" id="{3F319E27-3574-1BA7-687F-C58B2878D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0237"/>
            <a:ext cx="4576297" cy="385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553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2E835A-148C-862F-CC47-A484FD9FCDBB}"/>
              </a:ext>
            </a:extLst>
          </p:cNvPr>
          <p:cNvSpPr txBox="1"/>
          <p:nvPr/>
        </p:nvSpPr>
        <p:spPr>
          <a:xfrm>
            <a:off x="8229908" y="4446800"/>
            <a:ext cx="402609" cy="31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CB6F7-E173-9FB1-0701-F81D3C3CFCED}"/>
              </a:ext>
            </a:extLst>
          </p:cNvPr>
          <p:cNvSpPr txBox="1"/>
          <p:nvPr/>
        </p:nvSpPr>
        <p:spPr>
          <a:xfrm>
            <a:off x="1410415" y="78085"/>
            <a:ext cx="6781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Breakfast Orders by City </a:t>
            </a: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(‘Regular Customers’ Segment) </a:t>
            </a:r>
            <a:endParaRPr lang="el-GR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C97849-0346-4D48-3D56-4CA92D397077}"/>
              </a:ext>
            </a:extLst>
          </p:cNvPr>
          <p:cNvSpPr txBox="1"/>
          <p:nvPr/>
        </p:nvSpPr>
        <p:spPr>
          <a:xfrm>
            <a:off x="4877515" y="1096218"/>
            <a:ext cx="3755002" cy="295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l-GR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Βόλος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has the highest number of breakfast orders for the ‘Regular Customers’ segment.   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l-GR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Ιωάννινα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l-GR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Λάρισα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show relatively lower number of breakfast orders compared to </a:t>
            </a:r>
            <a:r>
              <a:rPr lang="el-GR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Βόλος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but still a high number</a:t>
            </a:r>
            <a:r>
              <a:rPr lang="el-GR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7" name="Εικόνα 6" descr="Εικόνα που περιέχει στιγμιότυπο οθόνης, γραμμή, σχεδίαση&#10;&#10;Περιγραφή που δημιουργήθηκε αυτόματα">
            <a:extLst>
              <a:ext uri="{FF2B5EF4-FFF2-40B4-BE49-F238E27FC236}">
                <a16:creationId xmlns:a16="http://schemas.microsoft.com/office/drawing/2014/main" id="{9DCDEAEF-3D52-6D7F-16F8-0BBE3C402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" y="1143061"/>
            <a:ext cx="4251960" cy="392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00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2E835A-148C-862F-CC47-A484FD9FCDBB}"/>
              </a:ext>
            </a:extLst>
          </p:cNvPr>
          <p:cNvSpPr txBox="1"/>
          <p:nvPr/>
        </p:nvSpPr>
        <p:spPr>
          <a:xfrm>
            <a:off x="8229908" y="4449861"/>
            <a:ext cx="402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CB6F7-E173-9FB1-0701-F81D3C3CFCED}"/>
              </a:ext>
            </a:extLst>
          </p:cNvPr>
          <p:cNvSpPr txBox="1"/>
          <p:nvPr/>
        </p:nvSpPr>
        <p:spPr>
          <a:xfrm>
            <a:off x="1410415" y="78085"/>
            <a:ext cx="6781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of Breakfast Orders by Order Hour (‘Regular Customers’ Segment)</a:t>
            </a:r>
            <a:endParaRPr lang="el-GR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C97849-0346-4D48-3D56-4CA92D397077}"/>
              </a:ext>
            </a:extLst>
          </p:cNvPr>
          <p:cNvSpPr txBox="1"/>
          <p:nvPr/>
        </p:nvSpPr>
        <p:spPr>
          <a:xfrm>
            <a:off x="5219155" y="1225758"/>
            <a:ext cx="3108245" cy="212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We observe that the most amount of breakfast orders are around 10 to 11 am.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Also there are quite many orders at 12 pm.</a:t>
            </a:r>
            <a:endParaRPr lang="el-GR" sz="1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Εικόνα 6" descr="Εικόνα που περιέχει σχεδίαση&#10;&#10;Περιγραφή που δημιουργήθηκε αυτόματα με χαμηλό επίπεδο εμπιστοσύνης">
            <a:extLst>
              <a:ext uri="{FF2B5EF4-FFF2-40B4-BE49-F238E27FC236}">
                <a16:creationId xmlns:a16="http://schemas.microsoft.com/office/drawing/2014/main" id="{D744D5A4-FFE2-A57A-A701-6121364A5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14" y="1096218"/>
            <a:ext cx="4411986" cy="328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841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2E835A-148C-862F-CC47-A484FD9FCDBB}"/>
              </a:ext>
            </a:extLst>
          </p:cNvPr>
          <p:cNvSpPr txBox="1"/>
          <p:nvPr/>
        </p:nvSpPr>
        <p:spPr>
          <a:xfrm>
            <a:off x="8229908" y="4449861"/>
            <a:ext cx="402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CB6F7-E173-9FB1-0701-F81D3C3CFCED}"/>
              </a:ext>
            </a:extLst>
          </p:cNvPr>
          <p:cNvSpPr txBox="1"/>
          <p:nvPr/>
        </p:nvSpPr>
        <p:spPr>
          <a:xfrm>
            <a:off x="1410415" y="78085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Findings and Insights</a:t>
            </a:r>
            <a:endParaRPr lang="el-GR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D148C8-C60D-43C8-334D-AA08EDBF4CBE}"/>
              </a:ext>
            </a:extLst>
          </p:cNvPr>
          <p:cNvSpPr txBox="1"/>
          <p:nvPr/>
        </p:nvSpPr>
        <p:spPr>
          <a:xfrm>
            <a:off x="811530" y="1143000"/>
            <a:ext cx="7520940" cy="2535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target segment for the campaign is the ‘Regular Customers’ segment, representing a significant portion of breakfast customers.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Cities such as </a:t>
            </a:r>
            <a:r>
              <a:rPr lang="el-GR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Βόλος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l-GR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Ιωάννινα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l-GR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Λάρισα 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have high breakfast order volumes, presenting opportunities for targeted marketing efforts.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The distribution of breakfast orders by order hour highlights peak hours for breakfast orders, enabling optimized delivery and operational processes.</a:t>
            </a:r>
            <a:endParaRPr lang="el-GR" sz="1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195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2E835A-148C-862F-CC47-A484FD9FCDBB}"/>
              </a:ext>
            </a:extLst>
          </p:cNvPr>
          <p:cNvSpPr txBox="1"/>
          <p:nvPr/>
        </p:nvSpPr>
        <p:spPr>
          <a:xfrm>
            <a:off x="8229908" y="4449861"/>
            <a:ext cx="402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CB6F7-E173-9FB1-0701-F81D3C3CFCED}"/>
              </a:ext>
            </a:extLst>
          </p:cNvPr>
          <p:cNvSpPr txBox="1"/>
          <p:nvPr/>
        </p:nvSpPr>
        <p:spPr>
          <a:xfrm>
            <a:off x="1410415" y="78085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Marketing Campaign Recommendations</a:t>
            </a:r>
            <a:endParaRPr lang="el-GR" sz="2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D148C8-C60D-43C8-334D-AA08EDBF4CBE}"/>
              </a:ext>
            </a:extLst>
          </p:cNvPr>
          <p:cNvSpPr txBox="1"/>
          <p:nvPr/>
        </p:nvSpPr>
        <p:spPr>
          <a:xfrm>
            <a:off x="811530" y="1051560"/>
            <a:ext cx="7520940" cy="295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Personalized offers or promotions tailored to the ‘Regular Customers’ segment can incentivize repeat breakfast orders and enhance customer loyalty.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Collaborations with popular breakfast cuisine vendors can attract new customers and expand the customer base.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Focus on providing a seamless and convenient ordering and delivery process to enhance the overall customer experience.</a:t>
            </a:r>
          </a:p>
        </p:txBody>
      </p:sp>
    </p:spTree>
    <p:extLst>
      <p:ext uri="{BB962C8B-B14F-4D97-AF65-F5344CB8AC3E}">
        <p14:creationId xmlns:p14="http://schemas.microsoft.com/office/powerpoint/2010/main" val="2777762089"/>
      </p:ext>
    </p:extLst>
  </p:cSld>
  <p:clrMapOvr>
    <a:masterClrMapping/>
  </p:clrMapOvr>
</p:sld>
</file>

<file path=ppt/theme/theme1.xml><?xml version="1.0" encoding="utf-8"?>
<a:theme xmlns:a="http://schemas.openxmlformats.org/drawingml/2006/main" name="Globalization and International Marketing Strategies by Slidesgo">
  <a:themeElements>
    <a:clrScheme name="Simple Light">
      <a:dk1>
        <a:srgbClr val="191970"/>
      </a:dk1>
      <a:lt1>
        <a:srgbClr val="2497C8"/>
      </a:lt1>
      <a:dk2>
        <a:srgbClr val="7FFFD4"/>
      </a:dk2>
      <a:lt2>
        <a:srgbClr val="FFFFFF"/>
      </a:lt2>
      <a:accent1>
        <a:srgbClr val="2067A6"/>
      </a:accent1>
      <a:accent2>
        <a:srgbClr val="38AAD6"/>
      </a:accent2>
      <a:accent3>
        <a:srgbClr val="54CDCE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</TotalTime>
  <Words>530</Words>
  <Application>Microsoft Office PowerPoint</Application>
  <PresentationFormat>Προβολή στην οθόνη (16:9)</PresentationFormat>
  <Paragraphs>45</Paragraphs>
  <Slides>11</Slides>
  <Notes>11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5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11</vt:i4>
      </vt:variant>
    </vt:vector>
  </HeadingPairs>
  <TitlesOfParts>
    <vt:vector size="17" baseType="lpstr">
      <vt:lpstr>Arial</vt:lpstr>
      <vt:lpstr>Epilogue</vt:lpstr>
      <vt:lpstr>Hind Siliguri</vt:lpstr>
      <vt:lpstr>Times New Roman</vt:lpstr>
      <vt:lpstr>Wingdings</vt:lpstr>
      <vt:lpstr>Globalization and International Marketing Strategies by Slidesgo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Dataset for Clustering kaggle</dc:title>
  <dc:creator>Lenovo</dc:creator>
  <cp:lastModifiedBy>stelioskar@o365.uoa.gr</cp:lastModifiedBy>
  <cp:revision>79</cp:revision>
  <dcterms:modified xsi:type="dcterms:W3CDTF">2024-02-04T14:45:51Z</dcterms:modified>
</cp:coreProperties>
</file>